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0"/>
  </p:notesMasterIdLst>
  <p:handoutMasterIdLst>
    <p:handoutMasterId r:id="rId11"/>
  </p:handoutMasterIdLst>
  <p:sldIdLst>
    <p:sldId id="558" r:id="rId2"/>
    <p:sldId id="561" r:id="rId3"/>
    <p:sldId id="593" r:id="rId4"/>
    <p:sldId id="594" r:id="rId5"/>
    <p:sldId id="595" r:id="rId6"/>
    <p:sldId id="596" r:id="rId7"/>
    <p:sldId id="597" r:id="rId8"/>
    <p:sldId id="59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 Aossey" initials="CA" lastIdx="3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6342"/>
    <a:srgbClr val="6E6964"/>
    <a:srgbClr val="701A1A"/>
    <a:srgbClr val="AF1142"/>
    <a:srgbClr val="546342"/>
    <a:srgbClr val="8DC9FB"/>
    <a:srgbClr val="F593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8068" autoAdjust="0"/>
    <p:restoredTop sz="85652" autoAdjust="0"/>
  </p:normalViewPr>
  <p:slideViewPr>
    <p:cSldViewPr>
      <p:cViewPr varScale="1">
        <p:scale>
          <a:sx n="76" d="100"/>
          <a:sy n="76" d="100"/>
        </p:scale>
        <p:origin x="1085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86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0F03C-0D37-4BF3-B7D7-0E675CE61C29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D955C-83E2-4C84-9A2C-7428F4304B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93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8272F-EF1E-4F55-BB50-EB24E500771E}" type="datetimeFigureOut">
              <a:rPr lang="en-US" smtClean="0"/>
              <a:pPr/>
              <a:t>3/12/2015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28FC6-E4F2-46DF-A768-412684B595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73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from </a:t>
            </a:r>
            <a:r>
              <a:rPr lang="en-US" dirty="0" err="1" smtClean="0"/>
              <a:t>Enasco</a:t>
            </a:r>
            <a:endParaRPr lang="en-US" dirty="0" smtClean="0"/>
          </a:p>
          <a:p>
            <a:r>
              <a:rPr lang="en-US" baseline="0" dirty="0" smtClean="0"/>
              <a:t>Item is called “Number line to 100”</a:t>
            </a:r>
          </a:p>
          <a:p>
            <a:r>
              <a:rPr lang="en-US" baseline="0" dirty="0" smtClean="0"/>
              <a:t>Item number 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TB22819J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28FC6-E4F2-46DF-A768-412684B595E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3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ver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930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ame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50" y="-3587"/>
            <a:ext cx="9158350" cy="68687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848" y="983870"/>
            <a:ext cx="2850933" cy="587568"/>
          </a:xfrm>
        </p:spPr>
        <p:txBody>
          <a:bodyPr anchor="ctr">
            <a:normAutofit/>
          </a:bodyPr>
          <a:lstStyle>
            <a:lvl1pPr algn="l">
              <a:defRPr sz="14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5" name="Picture 4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ram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4" name="Picture 3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ram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6702277" cy="354889"/>
          </a:xfrm>
        </p:spPr>
        <p:txBody>
          <a:bodyPr tIns="0" bIns="0" anchor="t">
            <a:noAutofit/>
          </a:bodyPr>
          <a:lstStyle>
            <a:lvl1pPr algn="l">
              <a:buNone/>
              <a:defRPr sz="3200" b="1" i="0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/>
                <a:cs typeface="Arial Narrow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7086600" cy="3875212"/>
          </a:xfrm>
        </p:spPr>
        <p:txBody>
          <a:bodyPr/>
          <a:lstStyle>
            <a:lvl1pPr>
              <a:defRPr sz="2800">
                <a:solidFill>
                  <a:srgbClr val="5E636A"/>
                </a:solidFill>
                <a:latin typeface="Arial Narrow"/>
                <a:cs typeface="Arial Narrow"/>
              </a:defRPr>
            </a:lvl1pPr>
            <a:lvl2pPr>
              <a:defRPr sz="2400">
                <a:solidFill>
                  <a:srgbClr val="5E636A"/>
                </a:solidFill>
                <a:latin typeface="Arial Narrow"/>
                <a:cs typeface="Arial Narrow"/>
              </a:defRPr>
            </a:lvl2pPr>
            <a:lvl3pPr>
              <a:defRPr sz="2200">
                <a:solidFill>
                  <a:srgbClr val="5E636A"/>
                </a:solidFill>
                <a:latin typeface="Arial Narrow"/>
                <a:cs typeface="Arial Narrow"/>
              </a:defRPr>
            </a:lvl3pPr>
            <a:lvl4pPr>
              <a:defRPr sz="2000">
                <a:solidFill>
                  <a:srgbClr val="5E636A"/>
                </a:solidFill>
                <a:latin typeface="Arial Narrow"/>
                <a:cs typeface="Arial Narrow"/>
              </a:defRPr>
            </a:lvl4pPr>
            <a:lvl5pPr>
              <a:defRPr sz="2000">
                <a:solidFill>
                  <a:srgbClr val="5E636A"/>
                </a:solidFill>
                <a:latin typeface="Arial Narrow"/>
                <a:cs typeface="Arial Narrow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7" name="Picture 6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rame2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294" y="851165"/>
            <a:ext cx="6702277" cy="354889"/>
          </a:xfrm>
        </p:spPr>
        <p:txBody>
          <a:bodyPr tIns="0" bIns="0" anchor="t">
            <a:noAutofit/>
          </a:bodyPr>
          <a:lstStyle>
            <a:lvl1pPr algn="l">
              <a:buNone/>
              <a:defRPr sz="3200" b="1" i="0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/>
                <a:cs typeface="Arial Narrow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53296" y="1771921"/>
            <a:ext cx="7086600" cy="3875212"/>
          </a:xfrm>
        </p:spPr>
        <p:txBody>
          <a:bodyPr/>
          <a:lstStyle>
            <a:lvl1pPr>
              <a:defRPr sz="2800">
                <a:solidFill>
                  <a:srgbClr val="5E636A"/>
                </a:solidFill>
                <a:latin typeface="Arial Narrow"/>
                <a:cs typeface="Arial Narrow"/>
              </a:defRPr>
            </a:lvl1pPr>
            <a:lvl2pPr>
              <a:defRPr sz="2400">
                <a:solidFill>
                  <a:srgbClr val="5E636A"/>
                </a:solidFill>
                <a:latin typeface="Arial Narrow"/>
                <a:cs typeface="Arial Narrow"/>
              </a:defRPr>
            </a:lvl2pPr>
            <a:lvl3pPr>
              <a:defRPr sz="2200">
                <a:solidFill>
                  <a:srgbClr val="5E636A"/>
                </a:solidFill>
                <a:latin typeface="Arial Narrow"/>
                <a:cs typeface="Arial Narrow"/>
              </a:defRPr>
            </a:lvl3pPr>
            <a:lvl4pPr>
              <a:defRPr sz="2000">
                <a:solidFill>
                  <a:srgbClr val="5E636A"/>
                </a:solidFill>
                <a:latin typeface="Arial Narrow"/>
                <a:cs typeface="Arial Narrow"/>
              </a:defRPr>
            </a:lvl4pPr>
            <a:lvl5pPr>
              <a:defRPr sz="2000">
                <a:solidFill>
                  <a:srgbClr val="5E636A"/>
                </a:solidFill>
                <a:latin typeface="Arial Narrow"/>
                <a:cs typeface="Arial Narrow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grpSp>
        <p:nvGrpSpPr>
          <p:cNvPr id="3" name="Group 5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7" name="Picture 6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ame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4" name="Group 3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5" name="Picture 4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608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rame2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084" y="1151700"/>
            <a:ext cx="3250140" cy="1253808"/>
          </a:xfrm>
        </p:spPr>
        <p:txBody>
          <a:bodyPr anchor="b">
            <a:normAutofit/>
          </a:bodyPr>
          <a:lstStyle>
            <a:lvl1pPr algn="l">
              <a:buNone/>
              <a:defRPr sz="16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7052" y="830568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7086" y="2444756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>
                <a:solidFill>
                  <a:srgbClr val="5E636A"/>
                </a:solidFill>
              </a:defRPr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7" name="Picture 6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am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458" y="894939"/>
            <a:ext cx="7285508" cy="733193"/>
          </a:xfrm>
        </p:spPr>
        <p:txBody>
          <a:bodyPr>
            <a:normAutofit/>
          </a:bodyPr>
          <a:lstStyle>
            <a:lvl1pPr>
              <a:defRPr sz="32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6" name="Picture 5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buFont typeface="Symbol" pitchFamily="18" charset="2"/>
              <a:buChar char="*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buFont typeface="Symbol" pitchFamily="18" charset="2"/>
              <a:buChar char="*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CB0A2-8E92-4627-A287-181E8CFC89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frame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9590" cy="6858000"/>
          </a:xfrm>
          <a:prstGeom prst="rect">
            <a:avLst/>
          </a:prstGeom>
        </p:spPr>
      </p:pic>
      <p:sp>
        <p:nvSpPr>
          <p:cNvPr id="17" name="Subtitle 16"/>
          <p:cNvSpPr>
            <a:spLocks noGrp="1"/>
          </p:cNvSpPr>
          <p:nvPr>
            <p:ph type="subTitle" idx="1" hasCustomPrompt="1"/>
          </p:nvPr>
        </p:nvSpPr>
        <p:spPr>
          <a:xfrm>
            <a:off x="1113691" y="266329"/>
            <a:ext cx="7346463" cy="1550748"/>
          </a:xfrm>
        </p:spPr>
        <p:txBody>
          <a:bodyPr tIns="0" rIns="45720" bIns="0" anchor="b">
            <a:normAutofit/>
          </a:bodyPr>
          <a:lstStyle>
            <a:lvl1pPr marL="0" indent="0" algn="l">
              <a:buNone/>
              <a:defRPr sz="3600" b="1" i="0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/>
                <a:cs typeface="Arial Narrow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 hasCustomPrompt="1"/>
          </p:nvPr>
        </p:nvSpPr>
        <p:spPr>
          <a:xfrm>
            <a:off x="1511597" y="2059077"/>
            <a:ext cx="6480048" cy="2301240"/>
          </a:xfrm>
        </p:spPr>
        <p:txBody>
          <a:bodyPr rIns="45720" anchor="t">
            <a:normAutofit/>
          </a:bodyPr>
          <a:lstStyle>
            <a:lvl1pPr algn="l">
              <a:defRPr lang="en-US" sz="2800" b="1" i="0" cap="none" spc="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Arial Narrow"/>
                <a:cs typeface="Arial Narrow"/>
              </a:defRPr>
            </a:lvl1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11" name="Picture 10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6513" y="0"/>
            <a:ext cx="9189590" cy="6858000"/>
          </a:xfrm>
          <a:prstGeom prst="rect">
            <a:avLst/>
          </a:prstGeom>
          <a:solidFill>
            <a:srgbClr val="DCD6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frame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13" y="0"/>
            <a:ext cx="918959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417" y="729447"/>
            <a:ext cx="7467600" cy="889975"/>
          </a:xfrm>
        </p:spPr>
        <p:txBody>
          <a:bodyPr>
            <a:normAutofit/>
          </a:bodyPr>
          <a:lstStyle>
            <a:lvl1pPr algn="l">
              <a:defRPr sz="36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417" y="1804595"/>
            <a:ext cx="7467600" cy="3616173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1pPr>
            <a:lvl2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2pPr>
            <a:lvl3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7" name="Picture 6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45590" y="0"/>
            <a:ext cx="9189590" cy="6858000"/>
          </a:xfrm>
          <a:prstGeom prst="rect">
            <a:avLst/>
          </a:prstGeom>
          <a:solidFill>
            <a:srgbClr val="DEE0B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frame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13" y="0"/>
            <a:ext cx="918959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417" y="729447"/>
            <a:ext cx="7467600" cy="889975"/>
          </a:xfrm>
        </p:spPr>
        <p:txBody>
          <a:bodyPr>
            <a:normAutofit/>
          </a:bodyPr>
          <a:lstStyle>
            <a:lvl1pPr algn="l">
              <a:defRPr sz="36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417" y="1804595"/>
            <a:ext cx="7467600" cy="3616173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1pPr>
            <a:lvl2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2pPr>
            <a:lvl3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7" name="Picture 6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45590" y="0"/>
            <a:ext cx="9189590" cy="6858000"/>
          </a:xfrm>
          <a:prstGeom prst="rect">
            <a:avLst/>
          </a:prstGeom>
          <a:solidFill>
            <a:srgbClr val="DEE0B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fram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417" y="729447"/>
            <a:ext cx="7467600" cy="889975"/>
          </a:xfrm>
        </p:spPr>
        <p:txBody>
          <a:bodyPr>
            <a:normAutofit/>
          </a:bodyPr>
          <a:lstStyle>
            <a:lvl1pPr algn="l">
              <a:defRPr sz="36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417" y="1804595"/>
            <a:ext cx="7467600" cy="3616173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1pPr>
            <a:lvl2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2pPr>
            <a:lvl3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grpSp>
        <p:nvGrpSpPr>
          <p:cNvPr id="4" name="Group 5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7" name="Picture 6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ame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959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417" y="729447"/>
            <a:ext cx="7467600" cy="889975"/>
          </a:xfrm>
        </p:spPr>
        <p:txBody>
          <a:bodyPr>
            <a:normAutofit/>
          </a:bodyPr>
          <a:lstStyle>
            <a:lvl1pPr algn="l">
              <a:defRPr sz="36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417" y="1804595"/>
            <a:ext cx="7467600" cy="3616173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1pPr>
            <a:lvl2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2pPr>
            <a:lvl3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  <a:latin typeface="Arial Narrow"/>
                <a:cs typeface="Arial Narrow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7" name="Picture 6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6513" y="0"/>
            <a:ext cx="9189590" cy="6858000"/>
          </a:xfrm>
          <a:prstGeom prst="rect">
            <a:avLst/>
          </a:prstGeom>
          <a:solidFill>
            <a:srgbClr val="DEE0B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frame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959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217" y="899200"/>
            <a:ext cx="6629400" cy="775613"/>
          </a:xfrm>
        </p:spPr>
        <p:txBody>
          <a:bodyPr tIns="0" bIns="0" anchor="t">
            <a:noAutofit/>
          </a:bodyPr>
          <a:lstStyle>
            <a:lvl1pPr algn="l">
              <a:buNone/>
              <a:defRPr sz="3200" b="1" cap="all" spc="0" baseline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8217" y="1838034"/>
            <a:ext cx="6629400" cy="4017421"/>
          </a:xfrm>
        </p:spPr>
        <p:txBody>
          <a:bodyPr lIns="45720" tIns="0" rIns="45720" bIns="0" anchor="b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5903F"/>
              </a:buClr>
              <a:buSzPct val="80000"/>
              <a:buFont typeface="Wingdings 2"/>
              <a:buNone/>
              <a:tabLst/>
              <a:defRPr sz="2000">
                <a:solidFill>
                  <a:srgbClr val="5E636A"/>
                </a:solidFill>
                <a:effectLst/>
                <a:latin typeface="Arial Narrow"/>
                <a:cs typeface="Arial Narrow"/>
              </a:defRPr>
            </a:lvl1pPr>
            <a:lvl2pPr>
              <a:buNone/>
              <a:defRPr sz="1800">
                <a:solidFill>
                  <a:srgbClr val="5E636A"/>
                </a:solidFill>
              </a:defRPr>
            </a:lvl2pPr>
            <a:lvl3pPr>
              <a:buNone/>
              <a:defRPr sz="1600">
                <a:solidFill>
                  <a:srgbClr val="5E636A"/>
                </a:solidFill>
              </a:defRPr>
            </a:lvl3pPr>
            <a:lvl4pPr>
              <a:buNone/>
              <a:defRPr sz="1400">
                <a:solidFill>
                  <a:srgbClr val="5E636A"/>
                </a:solidFill>
              </a:defRPr>
            </a:lvl4pPr>
            <a:lvl5pPr>
              <a:buNone/>
              <a:defRPr sz="1400">
                <a:solidFill>
                  <a:srgbClr val="5E636A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5903F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5903F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mtClean="0"/>
              <a:t>Second level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5903F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mtClean="0"/>
              <a:t>Third level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5903F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mtClean="0"/>
              <a:t>Fourth level</a:t>
            </a:r>
          </a:p>
          <a:p>
            <a:pPr marL="0" marR="0" lvl="4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5903F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mtClean="0"/>
              <a:t>Fifth level</a:t>
            </a:r>
            <a:endParaRPr kumimoji="0" lang="en-US" dirty="0" smtClean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7" name="Picture 6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50227" y="0"/>
            <a:ext cx="9194227" cy="6858000"/>
          </a:xfrm>
          <a:prstGeom prst="rect">
            <a:avLst/>
          </a:prstGeom>
          <a:solidFill>
            <a:srgbClr val="C6D3B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ram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75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800" y="758567"/>
            <a:ext cx="7467600" cy="954601"/>
          </a:xfrm>
        </p:spPr>
        <p:txBody>
          <a:bodyPr>
            <a:normAutofit/>
          </a:bodyPr>
          <a:lstStyle>
            <a:lvl1pPr>
              <a:defRPr sz="36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5800" y="1841196"/>
            <a:ext cx="3657600" cy="4346665"/>
          </a:xfrm>
        </p:spPr>
        <p:txBody>
          <a:bodyPr/>
          <a:lstStyle>
            <a:lvl1pPr>
              <a:defRPr sz="26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1pPr>
            <a:lvl2pPr>
              <a:defRPr sz="22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2pPr>
            <a:lvl3pPr>
              <a:defRPr sz="20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3pPr>
            <a:lvl4pPr>
              <a:defRPr sz="18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4pPr>
            <a:lvl5pPr>
              <a:defRPr sz="18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05800" y="1841196"/>
            <a:ext cx="3657600" cy="4346665"/>
          </a:xfrm>
        </p:spPr>
        <p:txBody>
          <a:bodyPr/>
          <a:lstStyle>
            <a:lvl1pPr>
              <a:defRPr sz="2600">
                <a:solidFill>
                  <a:srgbClr val="5E636A"/>
                </a:solidFill>
                <a:latin typeface="Arial Narrow"/>
                <a:cs typeface="Arial Narrow"/>
              </a:defRPr>
            </a:lvl1pPr>
            <a:lvl2pPr>
              <a:defRPr sz="2200">
                <a:solidFill>
                  <a:srgbClr val="5E636A"/>
                </a:solidFill>
                <a:latin typeface="Arial Narrow"/>
                <a:cs typeface="Arial Narrow"/>
              </a:defRPr>
            </a:lvl2pPr>
            <a:lvl3pPr>
              <a:defRPr sz="2000">
                <a:solidFill>
                  <a:srgbClr val="5E636A"/>
                </a:solidFill>
                <a:latin typeface="Arial Narrow"/>
                <a:cs typeface="Arial Narrow"/>
              </a:defRPr>
            </a:lvl3pPr>
            <a:lvl4pPr>
              <a:defRPr sz="1800">
                <a:solidFill>
                  <a:srgbClr val="5E636A"/>
                </a:solidFill>
                <a:latin typeface="Arial Narrow"/>
                <a:cs typeface="Arial Narrow"/>
              </a:defRPr>
            </a:lvl4pPr>
            <a:lvl5pPr>
              <a:defRPr sz="1800">
                <a:solidFill>
                  <a:srgbClr val="5E636A"/>
                </a:solidFill>
                <a:latin typeface="Arial Narrow"/>
                <a:cs typeface="Arial Narrow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8" name="Picture 7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50227" y="0"/>
            <a:ext cx="9194227" cy="6858000"/>
          </a:xfrm>
          <a:prstGeom prst="rect">
            <a:avLst/>
          </a:prstGeom>
          <a:solidFill>
            <a:srgbClr val="DEE0B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frame2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066" y="821148"/>
            <a:ext cx="8229600" cy="750044"/>
          </a:xfrm>
        </p:spPr>
        <p:txBody>
          <a:bodyPr anchor="ctr">
            <a:normAutofit/>
          </a:bodyPr>
          <a:lstStyle>
            <a:lvl1pPr>
              <a:defRPr sz="36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066" y="4833029"/>
            <a:ext cx="4040188" cy="838200"/>
          </a:xfrm>
        </p:spPr>
        <p:txBody>
          <a:bodyPr anchor="t"/>
          <a:lstStyle>
            <a:lvl1pPr marL="0" indent="0">
              <a:buNone/>
              <a:defRPr sz="2400" b="0" i="0">
                <a:solidFill>
                  <a:srgbClr val="5E636A"/>
                </a:solidFill>
                <a:latin typeface="Arial Narrow"/>
                <a:cs typeface="Arial Narro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393891" y="4833029"/>
            <a:ext cx="4041775" cy="838200"/>
          </a:xfrm>
        </p:spPr>
        <p:txBody>
          <a:bodyPr anchor="t"/>
          <a:lstStyle>
            <a:lvl1pPr marL="0" indent="0">
              <a:buNone/>
              <a:defRPr sz="2400" b="0" i="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6066" y="1716086"/>
            <a:ext cx="4040188" cy="3089218"/>
          </a:xfrm>
        </p:spPr>
        <p:txBody>
          <a:bodyPr/>
          <a:lstStyle>
            <a:lvl1pPr>
              <a:defRPr sz="24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1pPr>
            <a:lvl2pPr>
              <a:defRPr sz="20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2pPr>
            <a:lvl3pPr>
              <a:defRPr sz="18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3pPr>
            <a:lvl4pPr>
              <a:defRPr sz="16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4pPr>
            <a:lvl5pPr>
              <a:defRPr sz="16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891" y="1716086"/>
            <a:ext cx="4041775" cy="3089218"/>
          </a:xfrm>
        </p:spPr>
        <p:txBody>
          <a:bodyPr/>
          <a:lstStyle>
            <a:lvl1pPr>
              <a:defRPr sz="24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1pPr>
            <a:lvl2pPr>
              <a:defRPr sz="20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2pPr>
            <a:lvl3pPr>
              <a:defRPr sz="18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3pPr>
            <a:lvl4pPr>
              <a:defRPr sz="16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4pPr>
            <a:lvl5pPr>
              <a:defRPr sz="1600">
                <a:solidFill>
                  <a:schemeClr val="accent6">
                    <a:lumMod val="75000"/>
                  </a:schemeClr>
                </a:solidFill>
                <a:latin typeface="Arial Narrow"/>
                <a:cs typeface="Arial Narrow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248400"/>
            <a:ext cx="6147037" cy="685800"/>
            <a:chOff x="1371600" y="3048000"/>
            <a:chExt cx="6147037" cy="675621"/>
          </a:xfrm>
        </p:grpSpPr>
        <p:pic>
          <p:nvPicPr>
            <p:cNvPr id="10" name="Picture 9" descr="KCM Log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1600" y="3048000"/>
              <a:ext cx="1143989" cy="6096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438400" y="3200401"/>
              <a:ext cx="50802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A601C"/>
                  </a:solidFill>
                  <a:latin typeface="Arial Narrow" pitchFamily="34" charset="0"/>
                </a:rPr>
                <a:t> </a:t>
              </a:r>
              <a:r>
                <a:rPr lang="en-US" sz="1000" dirty="0" smtClean="0">
                  <a:solidFill>
                    <a:srgbClr val="4A601C"/>
                  </a:solidFill>
                  <a:latin typeface="Arial Narrow" pitchFamily="34" charset="0"/>
                </a:rPr>
                <a:t>http://kentuckymathematics.org</a:t>
              </a:r>
            </a:p>
            <a:p>
              <a:r>
                <a:rPr lang="en-US" sz="1400" dirty="0" smtClean="0">
                  <a:solidFill>
                    <a:srgbClr val="4A601C"/>
                  </a:solidFill>
                  <a:latin typeface="Monotype Corsiva" pitchFamily="66" charset="0"/>
                </a:rPr>
                <a:t>Facilitating Teacher  Growth for State-wide Student Success in Mathematics</a:t>
              </a:r>
              <a:endParaRPr lang="en-US" sz="1000" dirty="0">
                <a:solidFill>
                  <a:srgbClr val="4A601C"/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39292" y="894939"/>
            <a:ext cx="7285508" cy="73319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39292" y="1806923"/>
            <a:ext cx="7285508" cy="452583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69" r:id="rId2"/>
    <p:sldLayoutId id="2147483770" r:id="rId3"/>
    <p:sldLayoutId id="2147483786" r:id="rId4"/>
    <p:sldLayoutId id="2147483787" r:id="rId5"/>
    <p:sldLayoutId id="2147483784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83" r:id="rId13"/>
    <p:sldLayoutId id="2147483779" r:id="rId14"/>
    <p:sldLayoutId id="2147483777" r:id="rId15"/>
    <p:sldLayoutId id="2147483778" r:id="rId16"/>
    <p:sldLayoutId id="2147483785" r:id="rId17"/>
    <p:sldLayoutId id="2147483788" r:id="rId18"/>
  </p:sldLayoutIdLst>
  <p:txStyles>
    <p:titleStyle>
      <a:lvl1pPr algn="l" rtl="0" eaLnBrk="1" latinLnBrk="0" hangingPunct="1">
        <a:spcBef>
          <a:spcPct val="0"/>
        </a:spcBef>
        <a:buNone/>
        <a:defRPr kumimoji="0" sz="4600" b="0" i="0" kern="1200" cap="none" spc="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 Narrow"/>
          <a:ea typeface="+mj-ea"/>
          <a:cs typeface="Arial Narrow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rgbClr val="55903F"/>
        </a:buClr>
        <a:buSzPct val="80000"/>
        <a:buFont typeface="Wingdings 2"/>
        <a:buChar char=""/>
        <a:defRPr kumimoji="0" sz="3000" b="0" i="0" kern="1200">
          <a:solidFill>
            <a:schemeClr val="tx1"/>
          </a:solidFill>
          <a:latin typeface="Univers LT Std 47 Cn Lt"/>
          <a:ea typeface="+mn-ea"/>
          <a:cs typeface="Univers LT Std 47 Cn Lt"/>
        </a:defRPr>
      </a:lvl1pPr>
      <a:lvl2pPr marL="722376" indent="-274320" algn="l" rtl="0" eaLnBrk="1" latinLnBrk="0" hangingPunct="1">
        <a:spcBef>
          <a:spcPct val="20000"/>
        </a:spcBef>
        <a:buClr>
          <a:srgbClr val="55903F"/>
        </a:buClr>
        <a:buSzPct val="90000"/>
        <a:buFont typeface="Wingdings 2"/>
        <a:buChar char=""/>
        <a:defRPr kumimoji="0" sz="2600" b="0" i="0" kern="1200">
          <a:solidFill>
            <a:schemeClr val="tx1"/>
          </a:solidFill>
          <a:latin typeface="Univers LT Std 47 Cn Lt"/>
          <a:ea typeface="+mn-ea"/>
          <a:cs typeface="Univers LT Std 47 Cn Lt"/>
        </a:defRPr>
      </a:lvl2pPr>
      <a:lvl3pPr marL="1005840" indent="-256032" algn="l" rtl="0" eaLnBrk="1" latinLnBrk="0" hangingPunct="1">
        <a:spcBef>
          <a:spcPct val="20000"/>
        </a:spcBef>
        <a:buClr>
          <a:srgbClr val="55903F"/>
        </a:buClr>
        <a:buSzPct val="85000"/>
        <a:buFont typeface="Arial"/>
        <a:buChar char="○"/>
        <a:defRPr kumimoji="0" sz="2400" b="0" i="0" kern="1200">
          <a:solidFill>
            <a:schemeClr val="tx1"/>
          </a:solidFill>
          <a:latin typeface="Univers LT Std 47 Cn Lt"/>
          <a:ea typeface="+mn-ea"/>
          <a:cs typeface="Univers LT Std 47 Cn Lt"/>
        </a:defRPr>
      </a:lvl3pPr>
      <a:lvl4pPr marL="1280160" indent="-237744" algn="l" rtl="0" eaLnBrk="1" latinLnBrk="0" hangingPunct="1">
        <a:spcBef>
          <a:spcPct val="20000"/>
        </a:spcBef>
        <a:buClr>
          <a:srgbClr val="55903F"/>
        </a:buClr>
        <a:buSzPct val="90000"/>
        <a:buFont typeface="Wingdings 2"/>
        <a:buChar char=""/>
        <a:defRPr kumimoji="0" sz="2000" b="0" i="0" kern="1200">
          <a:solidFill>
            <a:schemeClr val="tx1"/>
          </a:solidFill>
          <a:latin typeface="Univers LT Std 47 Cn Lt"/>
          <a:ea typeface="+mn-ea"/>
          <a:cs typeface="Univers LT Std 47 Cn Lt"/>
        </a:defRPr>
      </a:lvl4pPr>
      <a:lvl5pPr marL="1490472" indent="-182880" algn="l" rtl="0" eaLnBrk="1" latinLnBrk="0" hangingPunct="1">
        <a:spcBef>
          <a:spcPct val="20000"/>
        </a:spcBef>
        <a:buClr>
          <a:srgbClr val="55903F"/>
        </a:buClr>
        <a:buSzPct val="100000"/>
        <a:buFont typeface="Arial"/>
        <a:buChar char="-"/>
        <a:defRPr kumimoji="0" sz="2000" b="0" i="0" kern="1200">
          <a:solidFill>
            <a:schemeClr val="tx1"/>
          </a:solidFill>
          <a:latin typeface="Univers LT Std 47 Cn Lt"/>
          <a:ea typeface="+mn-ea"/>
          <a:cs typeface="Univers LT Std 47 Cn L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enasco.com/product/TB22819J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Quantity </a:t>
            </a:r>
            <a:r>
              <a:rPr lang="en-US" dirty="0" smtClean="0"/>
              <a:t>Line</a:t>
            </a:r>
            <a:br>
              <a:rPr lang="en-US" dirty="0" smtClean="0"/>
            </a:br>
            <a:r>
              <a:rPr lang="en-US" dirty="0" err="1" smtClean="0"/>
              <a:t>Enasco</a:t>
            </a:r>
            <a:r>
              <a:rPr lang="en-US" dirty="0" smtClean="0"/>
              <a:t> – Item Number TB22819J</a:t>
            </a:r>
            <a:endParaRPr lang="en-US" dirty="0"/>
          </a:p>
        </p:txBody>
      </p:sp>
      <p:pic>
        <p:nvPicPr>
          <p:cNvPr id="6" name="Content Placeholder 5" descr="Number li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-1270" t="25099" r="-291" b="24121"/>
          <a:stretch>
            <a:fillRect/>
          </a:stretch>
        </p:blipFill>
        <p:spPr>
          <a:xfrm>
            <a:off x="762000" y="1905000"/>
            <a:ext cx="7010400" cy="3505200"/>
          </a:xfrm>
        </p:spPr>
      </p:pic>
      <p:sp>
        <p:nvSpPr>
          <p:cNvPr id="3" name="TextBox 2"/>
          <p:cNvSpPr txBox="1"/>
          <p:nvPr/>
        </p:nvSpPr>
        <p:spPr>
          <a:xfrm>
            <a:off x="5715000" y="5791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LINK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Desk-sized quantity lines</a:t>
            </a:r>
            <a:endParaRPr lang="en-US" dirty="0"/>
          </a:p>
        </p:txBody>
      </p:sp>
      <p:pic>
        <p:nvPicPr>
          <p:cNvPr id="6" name="Picture 5" descr="2014-01-07 12.24.44.jpg"/>
          <p:cNvPicPr>
            <a:picLocks noChangeAspect="1"/>
          </p:cNvPicPr>
          <p:nvPr/>
        </p:nvPicPr>
        <p:blipFill>
          <a:blip r:embed="rId2" cstate="print"/>
          <a:srcRect t="8889" r="3704"/>
          <a:stretch>
            <a:fillRect/>
          </a:stretch>
        </p:blipFill>
        <p:spPr>
          <a:xfrm>
            <a:off x="990600" y="1981200"/>
            <a:ext cx="3352800" cy="4229687"/>
          </a:xfrm>
          <a:prstGeom prst="rect">
            <a:avLst/>
          </a:prstGeom>
        </p:spPr>
      </p:pic>
      <p:pic>
        <p:nvPicPr>
          <p:cNvPr id="7" name="Picture 6" descr="2014-01-07 12.25.00.jpg"/>
          <p:cNvPicPr>
            <a:picLocks noChangeAspect="1"/>
          </p:cNvPicPr>
          <p:nvPr/>
        </p:nvPicPr>
        <p:blipFill>
          <a:blip r:embed="rId3" cstate="print"/>
          <a:srcRect t="2500"/>
          <a:stretch>
            <a:fillRect/>
          </a:stretch>
        </p:blipFill>
        <p:spPr>
          <a:xfrm rot="16200000">
            <a:off x="5436577" y="3150577"/>
            <a:ext cx="3223846" cy="4191000"/>
          </a:xfrm>
          <a:prstGeom prst="rect">
            <a:avLst/>
          </a:prstGeom>
        </p:spPr>
      </p:pic>
      <p:pic>
        <p:nvPicPr>
          <p:cNvPr id="8" name="Picture 7" descr="2013-10-07 11.48.42.jpg"/>
          <p:cNvPicPr>
            <a:picLocks noChangeAspect="1"/>
          </p:cNvPicPr>
          <p:nvPr/>
        </p:nvPicPr>
        <p:blipFill>
          <a:blip r:embed="rId4" cstate="print"/>
          <a:srcRect l="21852" t="3333" r="35185" b="1111"/>
          <a:stretch>
            <a:fillRect/>
          </a:stretch>
        </p:blipFill>
        <p:spPr>
          <a:xfrm rot="16200000">
            <a:off x="6466368" y="-141767"/>
            <a:ext cx="1850065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1– Laminate your pages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276600"/>
            <a:ext cx="4267200" cy="3317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524000"/>
            <a:ext cx="41052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2014-01-07 12.16.52.jpg"/>
          <p:cNvPicPr>
            <a:picLocks noChangeAspect="1"/>
          </p:cNvPicPr>
          <p:nvPr/>
        </p:nvPicPr>
        <p:blipFill>
          <a:blip r:embed="rId2" cstate="print"/>
          <a:srcRect l="17038" t="13333" r="4444" b="7778"/>
          <a:stretch>
            <a:fillRect/>
          </a:stretch>
        </p:blipFill>
        <p:spPr>
          <a:xfrm rot="16200000">
            <a:off x="4752304" y="1953296"/>
            <a:ext cx="3754192" cy="502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2 - Label the </a:t>
            </a:r>
            <a:r>
              <a:rPr lang="en-US" dirty="0" err="1" smtClean="0"/>
              <a:t>dOTS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dry erase marker, label the end of each row 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71800"/>
            <a:ext cx="3602567" cy="2701925"/>
          </a:xfrm>
          <a:prstGeom prst="rect">
            <a:avLst/>
          </a:prstGeom>
          <a:noFill/>
          <a:ln w="9525">
            <a:solidFill>
              <a:schemeClr val="accent1">
                <a:shade val="60000"/>
                <a:satMod val="300000"/>
              </a:schemeClr>
            </a:solidFill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3276600" y="2895600"/>
            <a:ext cx="381000" cy="457200"/>
          </a:xfrm>
          <a:prstGeom prst="ellipse">
            <a:avLst/>
          </a:prstGeom>
          <a:noFill/>
          <a:ln w="412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8" idx="6"/>
          </p:cNvCxnSpPr>
          <p:nvPr/>
        </p:nvCxnSpPr>
        <p:spPr>
          <a:xfrm>
            <a:off x="3657600" y="3124200"/>
            <a:ext cx="4724400" cy="228600"/>
          </a:xfrm>
          <a:prstGeom prst="straightConnector1">
            <a:avLst/>
          </a:prstGeom>
          <a:ln w="476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2" idx="5"/>
          </p:cNvCxnSpPr>
          <p:nvPr/>
        </p:nvCxnSpPr>
        <p:spPr>
          <a:xfrm flipV="1">
            <a:off x="3678004" y="4953000"/>
            <a:ext cx="4780196" cy="771245"/>
          </a:xfrm>
          <a:prstGeom prst="straightConnector1">
            <a:avLst/>
          </a:prstGeom>
          <a:ln w="476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352800" y="5334000"/>
            <a:ext cx="381000" cy="457200"/>
          </a:xfrm>
          <a:prstGeom prst="ellipse">
            <a:avLst/>
          </a:prstGeom>
          <a:noFill/>
          <a:ln w="412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0" y="5410200"/>
            <a:ext cx="381000" cy="457200"/>
          </a:xfrm>
          <a:prstGeom prst="ellipse">
            <a:avLst/>
          </a:prstGeom>
          <a:noFill/>
          <a:ln w="412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7" idx="6"/>
          </p:cNvCxnSpPr>
          <p:nvPr/>
        </p:nvCxnSpPr>
        <p:spPr>
          <a:xfrm>
            <a:off x="381000" y="5638800"/>
            <a:ext cx="3733800" cy="304800"/>
          </a:xfrm>
          <a:prstGeom prst="straightConnector1">
            <a:avLst/>
          </a:prstGeom>
          <a:ln w="476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</a:t>
            </a:r>
            <a:r>
              <a:rPr lang="en-US" dirty="0" smtClean="0"/>
              <a:t>3 </a:t>
            </a:r>
            <a:r>
              <a:rPr lang="en-US" dirty="0" smtClean="0"/>
              <a:t>– Cut strips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69417" y="1828800"/>
            <a:ext cx="3654983" cy="4114800"/>
          </a:xfrm>
        </p:spPr>
        <p:txBody>
          <a:bodyPr/>
          <a:lstStyle/>
          <a:p>
            <a:r>
              <a:rPr lang="en-US" dirty="0" smtClean="0"/>
              <a:t>Cut along horizontal lines to create strips</a:t>
            </a:r>
          </a:p>
          <a:p>
            <a:endParaRPr lang="en-US" dirty="0" smtClean="0"/>
          </a:p>
          <a:p>
            <a:r>
              <a:rPr lang="en-US" dirty="0" smtClean="0"/>
              <a:t>Cut just inside vertical </a:t>
            </a:r>
            <a:r>
              <a:rPr lang="en-US" dirty="0" smtClean="0"/>
              <a:t>lines where present. </a:t>
            </a:r>
            <a:r>
              <a:rPr lang="en-US" dirty="0" smtClean="0"/>
              <a:t>(No line should be visible</a:t>
            </a:r>
            <a:r>
              <a:rPr lang="en-US" dirty="0" smtClean="0"/>
              <a:t>) </a:t>
            </a:r>
            <a:endParaRPr lang="en-US" dirty="0" smtClean="0"/>
          </a:p>
        </p:txBody>
      </p:sp>
      <p:pic>
        <p:nvPicPr>
          <p:cNvPr id="6" name="Picture 5" descr="2014-01-07 12.22.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5321300" y="2044700"/>
            <a:ext cx="3276600" cy="436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</a:t>
            </a:r>
            <a:r>
              <a:rPr lang="en-US" dirty="0" smtClean="0"/>
              <a:t>4 </a:t>
            </a:r>
            <a:r>
              <a:rPr lang="en-US" dirty="0" smtClean="0"/>
              <a:t>– Punch holes &amp; connect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69417" y="1828800"/>
            <a:ext cx="3654983" cy="4114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Using 1/16</a:t>
            </a:r>
            <a:r>
              <a:rPr lang="en-US" dirty="0" smtClean="0"/>
              <a:t>” or 1/8” </a:t>
            </a:r>
            <a:r>
              <a:rPr lang="en-US" dirty="0" smtClean="0"/>
              <a:t>hole punch, punch a hole at each </a:t>
            </a:r>
            <a:r>
              <a:rPr lang="en-US" dirty="0" smtClean="0"/>
              <a:t>dot (you may have to do some trimming of edges to be able to punch)</a:t>
            </a:r>
            <a:endParaRPr lang="en-US" dirty="0" smtClean="0"/>
          </a:p>
          <a:p>
            <a:r>
              <a:rPr lang="en-US" dirty="0" smtClean="0"/>
              <a:t>Fasten “A” over “AA” and with a brad (1/2” or smaller</a:t>
            </a:r>
            <a:r>
              <a:rPr lang="en-US" dirty="0" smtClean="0"/>
              <a:t>) </a:t>
            </a:r>
            <a:endParaRPr lang="en-US" dirty="0" smtClean="0"/>
          </a:p>
          <a:p>
            <a:r>
              <a:rPr lang="en-US" dirty="0" smtClean="0"/>
              <a:t>Connect B over BB</a:t>
            </a:r>
          </a:p>
          <a:p>
            <a:r>
              <a:rPr lang="en-US" dirty="0" smtClean="0"/>
              <a:t>Connect C over CC</a:t>
            </a:r>
          </a:p>
        </p:txBody>
      </p:sp>
      <p:pic>
        <p:nvPicPr>
          <p:cNvPr id="8" name="Picture 7" descr="2014-01-07 12.22.45.jpg"/>
          <p:cNvPicPr>
            <a:picLocks noChangeAspect="1"/>
          </p:cNvPicPr>
          <p:nvPr/>
        </p:nvPicPr>
        <p:blipFill>
          <a:blip r:embed="rId2" cstate="print"/>
          <a:srcRect l="1111" t="27778" r="4074" b="12008"/>
          <a:stretch>
            <a:fillRect/>
          </a:stretch>
        </p:blipFill>
        <p:spPr>
          <a:xfrm>
            <a:off x="5638800" y="1371600"/>
            <a:ext cx="2519680" cy="2133600"/>
          </a:xfrm>
          <a:prstGeom prst="rect">
            <a:avLst/>
          </a:prstGeom>
        </p:spPr>
      </p:pic>
      <p:pic>
        <p:nvPicPr>
          <p:cNvPr id="9" name="Picture 8" descr="2014-01-07 12.23.28.jpg"/>
          <p:cNvPicPr>
            <a:picLocks noChangeAspect="1"/>
          </p:cNvPicPr>
          <p:nvPr/>
        </p:nvPicPr>
        <p:blipFill>
          <a:blip r:embed="rId3" cstate="print"/>
          <a:srcRect l="26296" t="8889" r="29259" b="16667"/>
          <a:stretch>
            <a:fillRect/>
          </a:stretch>
        </p:blipFill>
        <p:spPr>
          <a:xfrm rot="16200000">
            <a:off x="6064250" y="3397250"/>
            <a:ext cx="1905000" cy="425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</a:t>
            </a:r>
            <a:r>
              <a:rPr lang="en-US" dirty="0" smtClean="0"/>
              <a:t>5 </a:t>
            </a:r>
            <a:r>
              <a:rPr lang="en-US" dirty="0" smtClean="0"/>
              <a:t>– Finish the 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69417" y="3886200"/>
            <a:ext cx="6931583" cy="2514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Be sure the lines </a:t>
            </a:r>
            <a:r>
              <a:rPr lang="en-US" dirty="0" smtClean="0"/>
              <a:t>connect and strips are in correct order</a:t>
            </a:r>
          </a:p>
          <a:p>
            <a:r>
              <a:rPr lang="en-US" dirty="0" smtClean="0"/>
              <a:t>Wipe </a:t>
            </a:r>
            <a:r>
              <a:rPr lang="en-US" dirty="0" smtClean="0"/>
              <a:t>away letters</a:t>
            </a:r>
          </a:p>
          <a:p>
            <a:r>
              <a:rPr lang="en-US" dirty="0" smtClean="0"/>
              <a:t>Trim ends if you prefer</a:t>
            </a:r>
          </a:p>
          <a:p>
            <a:r>
              <a:rPr lang="en-US" dirty="0" smtClean="0"/>
              <a:t>Fold for easy storage!</a:t>
            </a:r>
          </a:p>
          <a:p>
            <a:endParaRPr lang="en-US" dirty="0" smtClean="0"/>
          </a:p>
        </p:txBody>
      </p:sp>
      <p:pic>
        <p:nvPicPr>
          <p:cNvPr id="6" name="Picture 5" descr="2014-01-07 12.25.00.jpg"/>
          <p:cNvPicPr>
            <a:picLocks noChangeAspect="1"/>
          </p:cNvPicPr>
          <p:nvPr/>
        </p:nvPicPr>
        <p:blipFill>
          <a:blip r:embed="rId2" cstate="print"/>
          <a:srcRect l="35185" t="3333" r="38148" b="22052"/>
          <a:stretch>
            <a:fillRect/>
          </a:stretch>
        </p:blipFill>
        <p:spPr>
          <a:xfrm rot="16200000">
            <a:off x="4208584" y="-1312985"/>
            <a:ext cx="2133600" cy="7959969"/>
          </a:xfrm>
          <a:prstGeom prst="rect">
            <a:avLst/>
          </a:prstGeom>
        </p:spPr>
      </p:pic>
      <p:pic>
        <p:nvPicPr>
          <p:cNvPr id="7" name="Picture 6" descr="2014-01-07 12.24.44.jpg"/>
          <p:cNvPicPr>
            <a:picLocks noChangeAspect="1"/>
          </p:cNvPicPr>
          <p:nvPr/>
        </p:nvPicPr>
        <p:blipFill>
          <a:blip r:embed="rId3" cstate="print"/>
          <a:srcRect t="8889" r="3704"/>
          <a:stretch>
            <a:fillRect/>
          </a:stretch>
        </p:blipFill>
        <p:spPr>
          <a:xfrm>
            <a:off x="6781800" y="4724400"/>
            <a:ext cx="1963544" cy="2477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Practice!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Write on/wipe off with dry erase markers!</a:t>
            </a:r>
          </a:p>
          <a:p>
            <a:r>
              <a:rPr lang="en-US" dirty="0" smtClean="0"/>
              <a:t>Record various multiplication expressions</a:t>
            </a:r>
          </a:p>
          <a:p>
            <a:r>
              <a:rPr lang="en-US" dirty="0" smtClean="0"/>
              <a:t>Work above &amp; below the line!</a:t>
            </a:r>
          </a:p>
        </p:txBody>
      </p:sp>
      <p:pic>
        <p:nvPicPr>
          <p:cNvPr id="6" name="Picture 5" descr="2013-10-07 11.48.42.jpg"/>
          <p:cNvPicPr>
            <a:picLocks noChangeAspect="1"/>
          </p:cNvPicPr>
          <p:nvPr/>
        </p:nvPicPr>
        <p:blipFill>
          <a:blip r:embed="rId2" cstate="print"/>
          <a:srcRect l="21852" t="3333" r="35185" b="1111"/>
          <a:stretch>
            <a:fillRect/>
          </a:stretch>
        </p:blipFill>
        <p:spPr>
          <a:xfrm rot="16200000">
            <a:off x="3162300" y="1714500"/>
            <a:ext cx="2209800" cy="655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CM PowerPoint Templat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7941</TotalTime>
  <Words>188</Words>
  <Application>Microsoft Office PowerPoint</Application>
  <PresentationFormat>On-screen Show (4:3)</PresentationFormat>
  <Paragraphs>28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Arial Narrow</vt:lpstr>
      <vt:lpstr>Calibri</vt:lpstr>
      <vt:lpstr>Monotype Corsiva</vt:lpstr>
      <vt:lpstr>Symbol</vt:lpstr>
      <vt:lpstr>Univers LT Std 47 Cn Lt</vt:lpstr>
      <vt:lpstr>Wingdings 2</vt:lpstr>
      <vt:lpstr>KCM PowerPoint Template</vt:lpstr>
      <vt:lpstr>Quantity Line Enasco – Item Number TB22819J</vt:lpstr>
      <vt:lpstr>Desk-sized quantity lines</vt:lpstr>
      <vt:lpstr>Step 1– Laminate your pages</vt:lpstr>
      <vt:lpstr>Step 2 - Label the dOTS</vt:lpstr>
      <vt:lpstr>Step 3 – Cut strips</vt:lpstr>
      <vt:lpstr>Step 4 – Punch holes &amp; connect</vt:lpstr>
      <vt:lpstr>Step 5 – Finish the line</vt:lpstr>
      <vt:lpstr>Practice!</vt:lpstr>
    </vt:vector>
  </TitlesOfParts>
  <Company>University of Kentucky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 Aossey</dc:creator>
  <cp:lastModifiedBy>Cindy Aossey</cp:lastModifiedBy>
  <cp:revision>598</cp:revision>
  <dcterms:created xsi:type="dcterms:W3CDTF">2013-08-07T15:05:45Z</dcterms:created>
  <dcterms:modified xsi:type="dcterms:W3CDTF">2015-03-12T11:53:35Z</dcterms:modified>
</cp:coreProperties>
</file>